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8" r:id="rId2"/>
    <p:sldId id="274" r:id="rId3"/>
    <p:sldId id="275" r:id="rId4"/>
    <p:sldId id="268" r:id="rId5"/>
    <p:sldId id="279" r:id="rId6"/>
    <p:sldId id="280" r:id="rId7"/>
    <p:sldId id="277" r:id="rId8"/>
    <p:sldId id="258" r:id="rId9"/>
    <p:sldId id="260" r:id="rId10"/>
    <p:sldId id="262" r:id="rId11"/>
    <p:sldId id="264" r:id="rId12"/>
    <p:sldId id="276" r:id="rId13"/>
    <p:sldId id="281" r:id="rId14"/>
    <p:sldId id="256" r:id="rId15"/>
    <p:sldId id="257" r:id="rId16"/>
    <p:sldId id="261" r:id="rId17"/>
    <p:sldId id="259" r:id="rId18"/>
    <p:sldId id="263"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4343"/>
    <a:srgbClr val="589CEB"/>
    <a:srgbClr val="D8621D"/>
    <a:srgbClr val="71A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62"/>
  </p:normalViewPr>
  <p:slideViewPr>
    <p:cSldViewPr>
      <p:cViewPr varScale="1">
        <p:scale>
          <a:sx n="106" d="100"/>
          <a:sy n="106" d="100"/>
        </p:scale>
        <p:origin x="1800" y="168"/>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DE156-A9E9-497A-83A7-25407792CABB}" type="datetimeFigureOut">
              <a:rPr lang="en-US" smtClean="0"/>
              <a:t>7/25/20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8B48E8-F571-45D8-A176-D40444ABEB71}" type="slidenum">
              <a:rPr lang="en-US" smtClean="0"/>
              <a:t>‹#›</a:t>
            </a:fld>
            <a:endParaRPr lang="en-US"/>
          </a:p>
        </p:txBody>
      </p:sp>
    </p:spTree>
    <p:extLst>
      <p:ext uri="{BB962C8B-B14F-4D97-AF65-F5344CB8AC3E}">
        <p14:creationId xmlns:p14="http://schemas.microsoft.com/office/powerpoint/2010/main" val="616630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3</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7</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12</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t>14</a:t>
            </a:fld>
            <a:endParaRPr lang="en-US"/>
          </a:p>
        </p:txBody>
      </p:sp>
    </p:spTree>
    <p:extLst>
      <p:ext uri="{BB962C8B-B14F-4D97-AF65-F5344CB8AC3E}">
        <p14:creationId xmlns:p14="http://schemas.microsoft.com/office/powerpoint/2010/main" val="1602934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t>15</a:t>
            </a:fld>
            <a:endParaRPr lang="en-US"/>
          </a:p>
        </p:txBody>
      </p:sp>
    </p:spTree>
    <p:extLst>
      <p:ext uri="{BB962C8B-B14F-4D97-AF65-F5344CB8AC3E}">
        <p14:creationId xmlns:p14="http://schemas.microsoft.com/office/powerpoint/2010/main" val="2561546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DD2369-C15B-49B0-A302-12B383575091}" type="datetimeFigureOut">
              <a:rPr lang="en-US" smtClean="0"/>
              <a:t>7/25/20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74421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DD2369-C15B-49B0-A302-12B383575091}" type="datetimeFigureOut">
              <a:rPr lang="en-US" smtClean="0"/>
              <a:t>7/25/20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97557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DD2369-C15B-49B0-A302-12B383575091}" type="datetimeFigureOut">
              <a:rPr lang="en-US" smtClean="0"/>
              <a:t>7/25/20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429751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No Backgroun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BB342D3F-0964-674F-886D-75E26F7BF682}" type="slidenum">
              <a:rPr lang="en-US"/>
              <a:pPr/>
              <a:t>‹#›</a:t>
            </a:fld>
            <a:endParaRPr lang="en-US"/>
          </a:p>
        </p:txBody>
      </p:sp>
    </p:spTree>
    <p:extLst>
      <p:ext uri="{BB962C8B-B14F-4D97-AF65-F5344CB8AC3E}">
        <p14:creationId xmlns:p14="http://schemas.microsoft.com/office/powerpoint/2010/main" val="17476522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DD2369-C15B-49B0-A302-12B383575091}" type="datetimeFigureOut">
              <a:rPr lang="en-US" smtClean="0"/>
              <a:t>7/25/20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92223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DD2369-C15B-49B0-A302-12B383575091}" type="datetimeFigureOut">
              <a:rPr lang="en-US" smtClean="0"/>
              <a:t>7/25/20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996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DD2369-C15B-49B0-A302-12B383575091}" type="datetimeFigureOut">
              <a:rPr lang="en-US" smtClean="0"/>
              <a:t>7/25/20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176169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DD2369-C15B-49B0-A302-12B383575091}" type="datetimeFigureOut">
              <a:rPr lang="en-US" smtClean="0"/>
              <a:t>7/25/20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51849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DD2369-C15B-49B0-A302-12B383575091}" type="datetimeFigureOut">
              <a:rPr lang="en-US" smtClean="0"/>
              <a:t>7/25/20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844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D2369-C15B-49B0-A302-12B383575091}" type="datetimeFigureOut">
              <a:rPr lang="en-US" smtClean="0"/>
              <a:t>7/25/20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612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t>7/25/20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84065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t>7/25/20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199909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D2369-C15B-49B0-A302-12B383575091}" type="datetimeFigureOut">
              <a:rPr lang="en-US" smtClean="0"/>
              <a:t>7/25/20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BAD2D-A1A9-46C8-958E-76970C0ED3B0}" type="slidenum">
              <a:rPr lang="en-US" smtClean="0"/>
              <a:t>‹#›</a:t>
            </a:fld>
            <a:endParaRPr lang="en-US"/>
          </a:p>
        </p:txBody>
      </p:sp>
    </p:spTree>
    <p:extLst>
      <p:ext uri="{BB962C8B-B14F-4D97-AF65-F5344CB8AC3E}">
        <p14:creationId xmlns:p14="http://schemas.microsoft.com/office/powerpoint/2010/main" val="1938408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s://offers.hubspot.com/thank-you/persona-templates?submissionGuid=231b3a61-cd92-4aae-ac89-5afaf5c71c3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066800"/>
            <a:ext cx="4082448" cy="4025944"/>
          </a:xfrm>
          <a:prstGeom prst="ellipse">
            <a:avLst/>
          </a:prstGeom>
          <a:ln w="63500">
            <a:solidFill>
              <a:srgbClr val="434343"/>
            </a:solidFill>
          </a:ln>
        </p:spPr>
      </p:pic>
      <p:pic>
        <p:nvPicPr>
          <p:cNvPr id="12" name="Picture 2" descr="C:\Users\mgeorgieva.HUBSPOT\Desktop\hubspot_logo_P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6019800"/>
            <a:ext cx="1491054" cy="566911"/>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381000" y="1752600"/>
            <a:ext cx="4191000" cy="2862322"/>
          </a:xfrm>
          <a:prstGeom prst="rect">
            <a:avLst/>
          </a:prstGeom>
          <a:noFill/>
        </p:spPr>
        <p:txBody>
          <a:bodyPr wrap="square" rtlCol="0">
            <a:spAutoFit/>
          </a:bodyPr>
          <a:lstStyle/>
          <a:p>
            <a:r>
              <a:rPr lang="en-US" sz="4500" b="1" dirty="0">
                <a:solidFill>
                  <a:srgbClr val="434343"/>
                </a:solidFill>
                <a:latin typeface="Franklin Gothic Book" pitchFamily="34" charset="0"/>
              </a:rPr>
              <a:t>A Marketer’s </a:t>
            </a:r>
          </a:p>
          <a:p>
            <a:r>
              <a:rPr lang="en-US" sz="4500" b="1" dirty="0">
                <a:solidFill>
                  <a:srgbClr val="434343"/>
                </a:solidFill>
                <a:latin typeface="Franklin Gothic Book" pitchFamily="34" charset="0"/>
              </a:rPr>
              <a:t>Template </a:t>
            </a:r>
          </a:p>
          <a:p>
            <a:r>
              <a:rPr lang="en-US" sz="4500" b="1" dirty="0">
                <a:solidFill>
                  <a:srgbClr val="434343"/>
                </a:solidFill>
                <a:latin typeface="Franklin Gothic Book" pitchFamily="34" charset="0"/>
              </a:rPr>
              <a:t>for Creating </a:t>
            </a:r>
          </a:p>
          <a:p>
            <a:r>
              <a:rPr lang="en-US" sz="4500" b="1" dirty="0">
                <a:solidFill>
                  <a:srgbClr val="434343"/>
                </a:solidFill>
                <a:latin typeface="Franklin Gothic Book" pitchFamily="34" charset="0"/>
              </a:rPr>
              <a:t>Buyer Personas</a:t>
            </a:r>
          </a:p>
        </p:txBody>
      </p:sp>
      <p:grpSp>
        <p:nvGrpSpPr>
          <p:cNvPr id="16" name="Group 15"/>
          <p:cNvGrpSpPr/>
          <p:nvPr/>
        </p:nvGrpSpPr>
        <p:grpSpPr>
          <a:xfrm>
            <a:off x="4343400" y="1088486"/>
            <a:ext cx="1861668" cy="1664719"/>
            <a:chOff x="-4699196" y="6163608"/>
            <a:chExt cx="1861668" cy="1664719"/>
          </a:xfrm>
        </p:grpSpPr>
        <p:sp>
          <p:nvSpPr>
            <p:cNvPr id="17" name="TextBox 1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a:p>
            <a:p>
              <a:endParaRPr lang="en-US" dirty="0"/>
            </a:p>
            <a:p>
              <a:endParaRPr lang="en-US" dirty="0"/>
            </a:p>
            <a:p>
              <a:endParaRPr lang="en-US" dirty="0"/>
            </a:p>
            <a:p>
              <a:endParaRPr lang="en-US" dirty="0"/>
            </a:p>
          </p:txBody>
        </p:sp>
        <p:sp>
          <p:nvSpPr>
            <p:cNvPr id="18" name="TextBox 17"/>
            <p:cNvSpPr txBox="1"/>
            <p:nvPr/>
          </p:nvSpPr>
          <p:spPr>
            <a:xfrm rot="944614">
              <a:off x="-4614407" y="6613860"/>
              <a:ext cx="1776879" cy="1015663"/>
            </a:xfrm>
            <a:prstGeom prst="rect">
              <a:avLst/>
            </a:prstGeom>
            <a:noFill/>
          </p:spPr>
          <p:txBody>
            <a:bodyPr wrap="square" rtlCol="0">
              <a:spAutoFit/>
            </a:bodyPr>
            <a:lstStyle/>
            <a:p>
              <a:r>
                <a:rPr lang="en-US" sz="2000" dirty="0">
                  <a:latin typeface="Franklin Gothic Book" pitchFamily="34" charset="0"/>
                  <a:ea typeface="Tahoma" pitchFamily="34" charset="0"/>
                  <a:cs typeface="Lucida Grande" pitchFamily="2" charset="0"/>
                </a:rPr>
                <a:t>[name]</a:t>
              </a:r>
            </a:p>
            <a:p>
              <a:r>
                <a:rPr lang="en-US" sz="2000" dirty="0">
                  <a:latin typeface="Franklin Gothic Book" pitchFamily="34" charset="0"/>
                  <a:ea typeface="Tahoma" pitchFamily="34" charset="0"/>
                  <a:cs typeface="Lucida Grande" pitchFamily="2" charset="0"/>
                </a:rPr>
                <a:t>[demographic]</a:t>
              </a:r>
            </a:p>
            <a:p>
              <a:r>
                <a:rPr lang="en-US" sz="2000" dirty="0">
                  <a:latin typeface="Franklin Gothic Book" pitchFamily="34" charset="0"/>
                  <a:ea typeface="Tahoma" pitchFamily="34" charset="0"/>
                  <a:cs typeface="Lucida Grande" pitchFamily="2" charset="0"/>
                </a:rPr>
                <a:t>[goals]</a:t>
              </a:r>
            </a:p>
          </p:txBody>
        </p:sp>
        <p:sp>
          <p:nvSpPr>
            <p:cNvPr id="19" name="Oval 18"/>
            <p:cNvSpPr/>
            <p:nvPr/>
          </p:nvSpPr>
          <p:spPr>
            <a:xfrm>
              <a:off x="-4013396" y="616360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01484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a:solidFill>
                  <a:schemeClr val="tx1">
                    <a:lumMod val="65000"/>
                    <a:lumOff val="35000"/>
                  </a:schemeClr>
                </a:solidFill>
                <a:latin typeface="Verdana" pitchFamily="34" charset="0"/>
                <a:ea typeface="Verdana" pitchFamily="34" charset="0"/>
                <a:cs typeface="Verdana" pitchFamily="34" charset="0"/>
              </a:rPr>
              <a:t>Sample Sally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
        <p:nvSpPr>
          <p:cNvPr id="4" name="Text Placeholder 3"/>
          <p:cNvSpPr>
            <a:spLocks noGrp="1"/>
          </p:cNvSpPr>
          <p:nvPr>
            <p:ph type="body" sz="half" idx="2"/>
          </p:nvPr>
        </p:nvSpPr>
        <p:spPr>
          <a:xfrm>
            <a:off x="457199" y="1557337"/>
            <a:ext cx="4495801" cy="4691063"/>
          </a:xfrm>
        </p:spPr>
        <p:txBody>
          <a:bodyPr>
            <a:normAutofit/>
          </a:bodyPr>
          <a:lstStyle/>
          <a:p>
            <a:r>
              <a:rPr lang="en-US" sz="1600" b="1" dirty="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“It’s been difficult getting company-wide adoption of new technologies in the past.”</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“I don’t have time to train new employees on a million different databases and platforms.”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“I’ve had to deal with so many painful integrations with other departments’ databases and software.”</a:t>
            </a:r>
          </a:p>
          <a:p>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I’m worried I’ll lose data transitioning to a new system.</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I don’t want to have to train the entire company on how to use a new system.</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9823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a:solidFill>
                  <a:schemeClr val="tx1">
                    <a:lumMod val="65000"/>
                    <a:lumOff val="35000"/>
                  </a:schemeClr>
                </a:solidFill>
                <a:latin typeface="Verdana" pitchFamily="34" charset="0"/>
                <a:ea typeface="Verdana" pitchFamily="34" charset="0"/>
                <a:cs typeface="Verdana" pitchFamily="34" charset="0"/>
              </a:rPr>
              <a:t>Sample Sally</a:t>
            </a:r>
          </a:p>
        </p:txBody>
      </p:sp>
      <p:sp>
        <p:nvSpPr>
          <p:cNvPr id="4" name="Text Placeholder 3"/>
          <p:cNvSpPr>
            <a:spLocks noGrp="1"/>
          </p:cNvSpPr>
          <p:nvPr>
            <p:ph type="body" sz="half" idx="2"/>
          </p:nvPr>
        </p:nvSpPr>
        <p:spPr>
          <a:xfrm>
            <a:off x="457200" y="1557337"/>
            <a:ext cx="4214849" cy="4691063"/>
          </a:xfrm>
        </p:spPr>
        <p:txBody>
          <a:bodyPr>
            <a:normAutofit/>
          </a:bodyPr>
          <a:lstStyle/>
          <a:p>
            <a:r>
              <a:rPr lang="en-US" sz="1600" b="1" dirty="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Integrated HR Database Management</a:t>
            </a:r>
          </a:p>
          <a:p>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We give you an intuitive database that integrates with your existing software and platforms, and lifetime training to help new employees get up to speed quickly.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1038016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1AADC"/>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a:solidFill>
                  <a:srgbClr val="434343"/>
                </a:solidFill>
                <a:latin typeface="Franklin Gothic Book"/>
                <a:cs typeface="Franklin Gothic Book"/>
              </a:rPr>
              <a:t>How to Present Your Buyer Persona</a:t>
            </a:r>
          </a:p>
        </p:txBody>
      </p:sp>
      <p:sp>
        <p:nvSpPr>
          <p:cNvPr id="5" name="TextBox 4"/>
          <p:cNvSpPr txBox="1"/>
          <p:nvPr/>
        </p:nvSpPr>
        <p:spPr>
          <a:xfrm>
            <a:off x="4343400" y="3701176"/>
            <a:ext cx="990600" cy="2646878"/>
          </a:xfrm>
          <a:prstGeom prst="rect">
            <a:avLst/>
          </a:prstGeom>
          <a:noFill/>
        </p:spPr>
        <p:txBody>
          <a:bodyPr wrap="square" rtlCol="0">
            <a:spAutoFit/>
          </a:bodyPr>
          <a:lstStyle/>
          <a:p>
            <a:pPr algn="ctr" defTabSz="914400"/>
            <a:r>
              <a:rPr lang="en-US" sz="16600" dirty="0">
                <a:solidFill>
                  <a:srgbClr val="434343"/>
                </a:solidFill>
                <a:latin typeface="Franklin Gothic Book"/>
                <a:cs typeface="Franklin Gothic Book"/>
              </a:rPr>
              <a:t>3</a:t>
            </a: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4887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5181600" cy="1828800"/>
          </a:xfrm>
        </p:spPr>
        <p:txBody>
          <a:bodyPr>
            <a:normAutofit/>
          </a:bodyPr>
          <a:lstStyle/>
          <a:p>
            <a:pPr algn="l"/>
            <a:r>
              <a:rPr lang="en-US" dirty="0">
                <a:solidFill>
                  <a:srgbClr val="434343"/>
                </a:solidFill>
                <a:latin typeface="Franklin Gothic Medium" pitchFamily="34" charset="0"/>
              </a:rPr>
              <a:t>Use This Template!</a:t>
            </a:r>
          </a:p>
        </p:txBody>
      </p:sp>
      <p:sp>
        <p:nvSpPr>
          <p:cNvPr id="4" name="Content Placeholder 2"/>
          <p:cNvSpPr txBox="1">
            <a:spLocks/>
          </p:cNvSpPr>
          <p:nvPr/>
        </p:nvSpPr>
        <p:spPr>
          <a:xfrm>
            <a:off x="1219200" y="3200400"/>
            <a:ext cx="6858000" cy="2819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That’s why we’ve created this handy-dandy PowerPoint – so you can quickly explain your buyer persona and disseminate that information across the organization in a palatable, organized format. This template will walk you through how to input and format the information you’ve collected about your persona in a way that’s extremely easy for your entire company to understand. And since your research is already done, this is the easy part! </a:t>
            </a:r>
          </a:p>
        </p:txBody>
      </p:sp>
    </p:spTree>
    <p:extLst>
      <p:ext uri="{BB962C8B-B14F-4D97-AF65-F5344CB8AC3E}">
        <p14:creationId xmlns:p14="http://schemas.microsoft.com/office/powerpoint/2010/main" val="4021713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Verdana" pitchFamily="34" charset="0"/>
                <a:ea typeface="Verdana" pitchFamily="34" charset="0"/>
                <a:cs typeface="Verdana" pitchFamily="34" charset="0"/>
              </a:rPr>
              <a:t>Company ABC</a:t>
            </a:r>
            <a:br>
              <a:rPr lang="en-US" dirty="0">
                <a:latin typeface="Verdana" pitchFamily="34" charset="0"/>
                <a:ea typeface="Verdana" pitchFamily="34" charset="0"/>
                <a:cs typeface="Verdana" pitchFamily="34" charset="0"/>
              </a:rPr>
            </a:br>
            <a:r>
              <a:rPr lang="en-US" dirty="0">
                <a:latin typeface="Verdana" pitchFamily="34" charset="0"/>
                <a:ea typeface="Verdana" pitchFamily="34" charset="0"/>
                <a:cs typeface="Verdana" pitchFamily="34" charset="0"/>
              </a:rPr>
              <a:t>Buyer Persona Overview</a:t>
            </a:r>
          </a:p>
        </p:txBody>
      </p:sp>
      <p:sp>
        <p:nvSpPr>
          <p:cNvPr id="3" name="Subtitle 2"/>
          <p:cNvSpPr>
            <a:spLocks noGrp="1"/>
          </p:cNvSpPr>
          <p:nvPr>
            <p:ph type="subTitle" idx="1"/>
          </p:nvPr>
        </p:nvSpPr>
        <p:spPr/>
        <p:txBody>
          <a:bodyPr/>
          <a:lstStyle/>
          <a:p>
            <a:endParaRPr lang="en-US" dirty="0">
              <a:solidFill>
                <a:srgbClr val="434343"/>
              </a:solidFill>
              <a:latin typeface="Franklin Gothic Book" pitchFamily="34" charset="0"/>
            </a:endParaRPr>
          </a:p>
          <a:p>
            <a:r>
              <a:rPr lang="en-US" dirty="0">
                <a:solidFill>
                  <a:schemeClr val="tx1"/>
                </a:solidFill>
                <a:latin typeface="Verdana" pitchFamily="34" charset="0"/>
                <a:ea typeface="Verdana" pitchFamily="34" charset="0"/>
                <a:cs typeface="Verdana" pitchFamily="34" charset="0"/>
              </a:rPr>
              <a:t>Month, Year</a:t>
            </a:r>
          </a:p>
        </p:txBody>
      </p:sp>
      <p:grpSp>
        <p:nvGrpSpPr>
          <p:cNvPr id="4" name="Group 3"/>
          <p:cNvGrpSpPr/>
          <p:nvPr/>
        </p:nvGrpSpPr>
        <p:grpSpPr>
          <a:xfrm>
            <a:off x="652029" y="735061"/>
            <a:ext cx="1845091" cy="1534005"/>
            <a:chOff x="-4699196" y="6294322"/>
            <a:chExt cx="1845091" cy="1534005"/>
          </a:xfrm>
        </p:grpSpPr>
        <p:sp>
          <p:nvSpPr>
            <p:cNvPr id="5" name="TextBox 4"/>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a:p>
            <a:p>
              <a:endParaRPr lang="en-US" dirty="0"/>
            </a:p>
            <a:p>
              <a:endParaRPr lang="en-US" dirty="0"/>
            </a:p>
            <a:p>
              <a:endParaRPr lang="en-US" dirty="0"/>
            </a:p>
            <a:p>
              <a:endParaRPr lang="en-US" dirty="0"/>
            </a:p>
          </p:txBody>
        </p:sp>
        <p:sp>
          <p:nvSpPr>
            <p:cNvPr id="6" name="TextBox 5"/>
            <p:cNvSpPr txBox="1"/>
            <p:nvPr/>
          </p:nvSpPr>
          <p:spPr>
            <a:xfrm rot="944614">
              <a:off x="-4613777" y="6532369"/>
              <a:ext cx="1743351" cy="1169551"/>
            </a:xfrm>
            <a:prstGeom prst="rect">
              <a:avLst/>
            </a:prstGeom>
            <a:noFill/>
          </p:spPr>
          <p:txBody>
            <a:bodyPr wrap="square" rtlCol="0">
              <a:spAutoFit/>
            </a:bodyPr>
            <a:lstStyle/>
            <a:p>
              <a:r>
                <a:rPr lang="en-US" sz="1400" dirty="0">
                  <a:latin typeface="Franklin Gothic Book" pitchFamily="34" charset="0"/>
                  <a:ea typeface="Tahoma" pitchFamily="34" charset="0"/>
                  <a:cs typeface="Lucida Grande" pitchFamily="2" charset="0"/>
                </a:rPr>
                <a:t>Insert your company name, as well as the month and year in the gray text on this slide.</a:t>
              </a:r>
            </a:p>
          </p:txBody>
        </p:sp>
        <p:sp>
          <p:nvSpPr>
            <p:cNvPr id="7" name="Oval 6"/>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10086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a:solidFill>
                  <a:schemeClr val="tx1">
                    <a:lumMod val="65000"/>
                    <a:lumOff val="35000"/>
                  </a:schemeClr>
                </a:solidFill>
                <a:latin typeface="Verdana" pitchFamily="34" charset="0"/>
                <a:ea typeface="Verdana" pitchFamily="34" charset="0"/>
                <a:cs typeface="Verdana" pitchFamily="34" charset="0"/>
              </a:rPr>
              <a:t>Persona Name</a:t>
            </a:r>
          </a:p>
        </p:txBody>
      </p:sp>
      <p:sp>
        <p:nvSpPr>
          <p:cNvPr id="4" name="Text Placeholder 3"/>
          <p:cNvSpPr>
            <a:spLocks noGrp="1"/>
          </p:cNvSpPr>
          <p:nvPr>
            <p:ph type="body" sz="half" idx="2"/>
          </p:nvPr>
        </p:nvSpPr>
        <p:spPr>
          <a:xfrm>
            <a:off x="457200" y="1557337"/>
            <a:ext cx="4572000" cy="4691063"/>
          </a:xfrm>
        </p:spPr>
        <p:txBody>
          <a:bodyPr>
            <a:normAutofit lnSpcReduction="10000"/>
          </a:bodyPr>
          <a:lstStyle/>
          <a:p>
            <a:r>
              <a:rPr lang="en-US" sz="1600" b="1" dirty="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Basic details about persona’s role</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Key information about the persona’s company</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Relevant background info, like education or hobbies</a:t>
            </a:r>
          </a:p>
          <a:p>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Gender</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Age Range</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HH Income (Consider a spouse’s income, if relevant)</a:t>
            </a:r>
          </a:p>
          <a:p>
            <a:pPr marL="285750" indent="-285750">
              <a:buFont typeface="Arial" pitchFamily="34" charset="0"/>
              <a:buChar char="•"/>
            </a:pPr>
            <a:r>
              <a:rPr lang="en-US" sz="1600" dirty="0" err="1">
                <a:solidFill>
                  <a:srgbClr val="434343"/>
                </a:solidFill>
                <a:latin typeface="Verdana" pitchFamily="34" charset="0"/>
                <a:ea typeface="Verdana" pitchFamily="34" charset="0"/>
                <a:cs typeface="Verdana" pitchFamily="34" charset="0"/>
              </a:rPr>
              <a:t>Urbanicity</a:t>
            </a:r>
            <a:r>
              <a:rPr lang="en-US" sz="1600" dirty="0">
                <a:solidFill>
                  <a:srgbClr val="434343"/>
                </a:solidFill>
                <a:latin typeface="Verdana" pitchFamily="34" charset="0"/>
                <a:ea typeface="Verdana" pitchFamily="34" charset="0"/>
                <a:cs typeface="Verdana" pitchFamily="34" charset="0"/>
              </a:rPr>
              <a:t> (Is your persona urban, suburban, or rural?)</a:t>
            </a:r>
          </a:p>
          <a:p>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IDENTIFIERS: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Buzz words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Mannerisms</a:t>
            </a:r>
          </a:p>
          <a:p>
            <a:endParaRPr lang="en-US" sz="1600" dirty="0">
              <a:latin typeface="Verdana" pitchFamily="34" charset="0"/>
              <a:ea typeface="Verdana" pitchFamily="34" charset="0"/>
              <a:cs typeface="Verdana" pitchFamily="34" charset="0"/>
            </a:endParaRPr>
          </a:p>
        </p:txBody>
      </p:sp>
      <p:grpSp>
        <p:nvGrpSpPr>
          <p:cNvPr id="5" name="Group 4"/>
          <p:cNvGrpSpPr/>
          <p:nvPr/>
        </p:nvGrpSpPr>
        <p:grpSpPr>
          <a:xfrm rot="19069657">
            <a:off x="4558246" y="2372089"/>
            <a:ext cx="1845091" cy="1534005"/>
            <a:chOff x="-4699196" y="6294322"/>
            <a:chExt cx="1845091" cy="1534005"/>
          </a:xfrm>
        </p:grpSpPr>
        <p:sp>
          <p:nvSpPr>
            <p:cNvPr id="6" name="TextBox 5"/>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a:p>
            <a:p>
              <a:endParaRPr lang="en-US" dirty="0"/>
            </a:p>
            <a:p>
              <a:endParaRPr lang="en-US" dirty="0"/>
            </a:p>
            <a:p>
              <a:endParaRPr lang="en-US" dirty="0"/>
            </a:p>
            <a:p>
              <a:endParaRPr lang="en-US" dirty="0"/>
            </a:p>
          </p:txBody>
        </p:sp>
        <p:sp>
          <p:nvSpPr>
            <p:cNvPr id="7" name="TextBox 6"/>
            <p:cNvSpPr txBox="1"/>
            <p:nvPr/>
          </p:nvSpPr>
          <p:spPr>
            <a:xfrm rot="944614">
              <a:off x="-4613324" y="6529089"/>
              <a:ext cx="1719173" cy="1169551"/>
            </a:xfrm>
            <a:prstGeom prst="rect">
              <a:avLst/>
            </a:prstGeom>
            <a:noFill/>
          </p:spPr>
          <p:txBody>
            <a:bodyPr wrap="square" rtlCol="0">
              <a:spAutoFit/>
            </a:bodyPr>
            <a:lstStyle/>
            <a:p>
              <a:r>
                <a:rPr lang="en-US" sz="1400" dirty="0">
                  <a:latin typeface="Franklin Gothic Book" pitchFamily="34" charset="0"/>
                  <a:ea typeface="Tahoma" pitchFamily="34" charset="0"/>
                  <a:cs typeface="Lucida Grande" pitchFamily="2" charset="0"/>
                </a:rPr>
                <a:t>You can find this information by administering online surveys of your target audience.</a:t>
              </a: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08703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a:solidFill>
                  <a:schemeClr val="tx1">
                    <a:lumMod val="65000"/>
                    <a:lumOff val="35000"/>
                  </a:schemeClr>
                </a:solidFill>
                <a:latin typeface="Verdana" pitchFamily="34" charset="0"/>
                <a:ea typeface="Verdana" pitchFamily="34" charset="0"/>
                <a:cs typeface="Verdana" pitchFamily="34" charset="0"/>
              </a:rPr>
              <a:t>Persona Name</a:t>
            </a:r>
          </a:p>
        </p:txBody>
      </p:sp>
      <p:sp>
        <p:nvSpPr>
          <p:cNvPr id="4" name="Text Placeholder 3"/>
          <p:cNvSpPr>
            <a:spLocks noGrp="1"/>
          </p:cNvSpPr>
          <p:nvPr>
            <p:ph type="body" sz="half" idx="2"/>
          </p:nvPr>
        </p:nvSpPr>
        <p:spPr>
          <a:xfrm>
            <a:off x="457200" y="1557337"/>
            <a:ext cx="4419600" cy="4691063"/>
          </a:xfrm>
        </p:spPr>
        <p:txBody>
          <a:bodyPr>
            <a:normAutofit/>
          </a:bodyPr>
          <a:lstStyle/>
          <a:p>
            <a:r>
              <a:rPr lang="en-US" sz="1600" b="1" dirty="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Persona’s primary goal</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Persona’s secondary goal</a:t>
            </a:r>
          </a:p>
          <a:p>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Primary challenge to persona’s success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Secondary challenge to persona’s success</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How you solve your persona’s challenges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How you help your persona achieve goals</a:t>
            </a:r>
          </a:p>
          <a:p>
            <a:endParaRPr lang="en-US" sz="1600" dirty="0">
              <a:solidFill>
                <a:srgbClr val="434343"/>
              </a:solidFill>
              <a:latin typeface="Verdana" pitchFamily="34" charset="0"/>
              <a:ea typeface="Verdana" pitchFamily="34" charset="0"/>
              <a:cs typeface="Verdana" pitchFamily="34" charset="0"/>
            </a:endParaRPr>
          </a:p>
        </p:txBody>
      </p:sp>
      <p:grpSp>
        <p:nvGrpSpPr>
          <p:cNvPr id="5" name="Group 4"/>
          <p:cNvGrpSpPr/>
          <p:nvPr/>
        </p:nvGrpSpPr>
        <p:grpSpPr>
          <a:xfrm rot="21088547">
            <a:off x="4249409" y="1704687"/>
            <a:ext cx="1845091" cy="1615605"/>
            <a:chOff x="-4570134" y="6690281"/>
            <a:chExt cx="1845091" cy="1615605"/>
          </a:xfrm>
        </p:grpSpPr>
        <p:sp>
          <p:nvSpPr>
            <p:cNvPr id="6" name="TextBox 5"/>
            <p:cNvSpPr txBox="1"/>
            <p:nvPr/>
          </p:nvSpPr>
          <p:spPr>
            <a:xfrm rot="940237">
              <a:off x="-4570134" y="6818748"/>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a:p>
            <a:p>
              <a:endParaRPr lang="en-US" dirty="0"/>
            </a:p>
            <a:p>
              <a:endParaRPr lang="en-US" dirty="0"/>
            </a:p>
            <a:p>
              <a:endParaRPr lang="en-US" dirty="0"/>
            </a:p>
            <a:p>
              <a:endParaRPr lang="en-US" dirty="0"/>
            </a:p>
          </p:txBody>
        </p:sp>
        <p:sp>
          <p:nvSpPr>
            <p:cNvPr id="8" name="TextBox 7"/>
            <p:cNvSpPr txBox="1"/>
            <p:nvPr/>
          </p:nvSpPr>
          <p:spPr>
            <a:xfrm rot="944614">
              <a:off x="-4489024" y="6920891"/>
              <a:ext cx="1719173" cy="1384995"/>
            </a:xfrm>
            <a:prstGeom prst="rect">
              <a:avLst/>
            </a:prstGeom>
            <a:noFill/>
          </p:spPr>
          <p:txBody>
            <a:bodyPr wrap="square" rtlCol="0">
              <a:spAutoFit/>
            </a:bodyPr>
            <a:lstStyle/>
            <a:p>
              <a:r>
                <a:rPr lang="en-US" sz="1400" dirty="0">
                  <a:latin typeface="Franklin Gothic Book" pitchFamily="34" charset="0"/>
                  <a:ea typeface="Tahoma" pitchFamily="34" charset="0"/>
                  <a:cs typeface="Lucida Grande" pitchFamily="2" charset="0"/>
                </a:rPr>
                <a:t>Conduct interviews with your target audience to learn about their goals and challenges in more detail.</a:t>
              </a:r>
            </a:p>
          </p:txBody>
        </p:sp>
        <p:sp>
          <p:nvSpPr>
            <p:cNvPr id="9" name="Oval 8"/>
            <p:cNvSpPr/>
            <p:nvPr/>
          </p:nvSpPr>
          <p:spPr>
            <a:xfrm>
              <a:off x="-3496463" y="669028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02686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334000" cy="1162050"/>
          </a:xfrm>
        </p:spPr>
        <p:txBody>
          <a:bodyPr anchor="ctr">
            <a:normAutofit/>
          </a:bodyPr>
          <a:lstStyle/>
          <a:p>
            <a:r>
              <a:rPr lang="en-US" sz="4400" dirty="0">
                <a:solidFill>
                  <a:schemeClr val="tx1">
                    <a:lumMod val="65000"/>
                    <a:lumOff val="35000"/>
                  </a:schemeClr>
                </a:solidFill>
                <a:latin typeface="Verdana" pitchFamily="34" charset="0"/>
                <a:ea typeface="Verdana" pitchFamily="34" charset="0"/>
                <a:cs typeface="Verdana" pitchFamily="34" charset="0"/>
              </a:rPr>
              <a:t>Persona Name</a:t>
            </a:r>
          </a:p>
        </p:txBody>
      </p:sp>
      <p:sp>
        <p:nvSpPr>
          <p:cNvPr id="4" name="Text Placeholder 3"/>
          <p:cNvSpPr>
            <a:spLocks noGrp="1"/>
          </p:cNvSpPr>
          <p:nvPr>
            <p:ph type="body" sz="half" idx="2"/>
          </p:nvPr>
        </p:nvSpPr>
        <p:spPr>
          <a:xfrm>
            <a:off x="457200" y="1557337"/>
            <a:ext cx="3810000" cy="4691063"/>
          </a:xfrm>
        </p:spPr>
        <p:txBody>
          <a:bodyPr>
            <a:normAutofit/>
          </a:bodyPr>
          <a:lstStyle/>
          <a:p>
            <a:r>
              <a:rPr lang="en-US" sz="1600" b="1" dirty="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Include a few real quotes – taken during your interviews – that represent your persona well. This will make it easier for employees to relate to and understand your persona.</a:t>
            </a:r>
          </a:p>
          <a:p>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Identify the most common objections your persona will raise during the sales process.</a:t>
            </a:r>
          </a:p>
          <a:p>
            <a:endParaRPr lang="en-US" sz="1600" dirty="0">
              <a:latin typeface="Verdana" pitchFamily="34" charset="0"/>
              <a:ea typeface="Verdana" pitchFamily="34" charset="0"/>
              <a:cs typeface="Verdana" pitchFamily="34" charset="0"/>
            </a:endParaRPr>
          </a:p>
        </p:txBody>
      </p:sp>
      <p:grpSp>
        <p:nvGrpSpPr>
          <p:cNvPr id="5" name="Group 4"/>
          <p:cNvGrpSpPr/>
          <p:nvPr/>
        </p:nvGrpSpPr>
        <p:grpSpPr>
          <a:xfrm rot="21334291">
            <a:off x="4455177" y="1926005"/>
            <a:ext cx="1845091" cy="1601738"/>
            <a:chOff x="-1357381" y="3917007"/>
            <a:chExt cx="1845091" cy="1601738"/>
          </a:xfrm>
        </p:grpSpPr>
        <p:sp>
          <p:nvSpPr>
            <p:cNvPr id="6" name="TextBox 5"/>
            <p:cNvSpPr txBox="1"/>
            <p:nvPr/>
          </p:nvSpPr>
          <p:spPr>
            <a:xfrm rot="265709">
              <a:off x="-1357381" y="4041417"/>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a:p>
            <a:p>
              <a:endParaRPr lang="en-US" dirty="0"/>
            </a:p>
            <a:p>
              <a:endParaRPr lang="en-US" dirty="0"/>
            </a:p>
            <a:p>
              <a:endParaRPr lang="en-US" dirty="0"/>
            </a:p>
            <a:p>
              <a:endParaRPr lang="en-US" dirty="0"/>
            </a:p>
          </p:txBody>
        </p:sp>
        <p:sp>
          <p:nvSpPr>
            <p:cNvPr id="7" name="TextBox 6"/>
            <p:cNvSpPr txBox="1"/>
            <p:nvPr/>
          </p:nvSpPr>
          <p:spPr>
            <a:xfrm rot="270086">
              <a:off x="-1271510" y="4111785"/>
              <a:ext cx="1719173" cy="1384995"/>
            </a:xfrm>
            <a:prstGeom prst="rect">
              <a:avLst/>
            </a:prstGeom>
            <a:noFill/>
          </p:spPr>
          <p:txBody>
            <a:bodyPr wrap="square" rtlCol="0">
              <a:spAutoFit/>
            </a:bodyPr>
            <a:lstStyle/>
            <a:p>
              <a:r>
                <a:rPr lang="en-US" sz="1400" dirty="0">
                  <a:latin typeface="Franklin Gothic Book" pitchFamily="34" charset="0"/>
                  <a:ea typeface="Tahoma" pitchFamily="34" charset="0"/>
                  <a:cs typeface="Lucida Grande" pitchFamily="2" charset="0"/>
                </a:rPr>
                <a:t>Identifying common objections will help your sales team be better prepared during their conversations.</a:t>
              </a:r>
            </a:p>
          </p:txBody>
        </p:sp>
        <p:sp>
          <p:nvSpPr>
            <p:cNvPr id="9" name="Oval 8"/>
            <p:cNvSpPr/>
            <p:nvPr/>
          </p:nvSpPr>
          <p:spPr>
            <a:xfrm>
              <a:off x="-416665" y="391700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66880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257800" cy="1162050"/>
          </a:xfrm>
        </p:spPr>
        <p:txBody>
          <a:bodyPr anchor="ctr">
            <a:noAutofit/>
          </a:bodyPr>
          <a:lstStyle/>
          <a:p>
            <a:r>
              <a:rPr lang="en-US" sz="4400" dirty="0">
                <a:solidFill>
                  <a:schemeClr val="tx1">
                    <a:lumMod val="65000"/>
                    <a:lumOff val="35000"/>
                  </a:schemeClr>
                </a:solidFill>
                <a:latin typeface="Verdana" pitchFamily="34" charset="0"/>
                <a:ea typeface="Verdana" pitchFamily="34" charset="0"/>
                <a:cs typeface="Verdana" pitchFamily="34" charset="0"/>
              </a:rPr>
              <a:t>Persona Name</a:t>
            </a:r>
          </a:p>
        </p:txBody>
      </p:sp>
      <p:sp>
        <p:nvSpPr>
          <p:cNvPr id="4" name="Text Placeholder 3"/>
          <p:cNvSpPr>
            <a:spLocks noGrp="1"/>
          </p:cNvSpPr>
          <p:nvPr>
            <p:ph type="body" sz="half" idx="2"/>
          </p:nvPr>
        </p:nvSpPr>
        <p:spPr>
          <a:xfrm>
            <a:off x="457200" y="1557337"/>
            <a:ext cx="3276600" cy="4691063"/>
          </a:xfrm>
        </p:spPr>
        <p:txBody>
          <a:bodyPr>
            <a:normAutofit/>
          </a:bodyPr>
          <a:lstStyle/>
          <a:p>
            <a:r>
              <a:rPr lang="en-US" sz="1600" b="1" dirty="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How should you describe your solution to your persona?</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Make describing your solution simple and consistent across everyone in your company.</a:t>
            </a:r>
          </a:p>
        </p:txBody>
      </p:sp>
      <p:grpSp>
        <p:nvGrpSpPr>
          <p:cNvPr id="6" name="Group 5"/>
          <p:cNvGrpSpPr/>
          <p:nvPr/>
        </p:nvGrpSpPr>
        <p:grpSpPr>
          <a:xfrm>
            <a:off x="3962400" y="3124200"/>
            <a:ext cx="1845091" cy="1534005"/>
            <a:chOff x="-4699196" y="6294322"/>
            <a:chExt cx="1845091" cy="1534005"/>
          </a:xfrm>
        </p:grpSpPr>
        <p:sp>
          <p:nvSpPr>
            <p:cNvPr id="7" name="TextBox 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a:p>
            <a:p>
              <a:endParaRPr lang="en-US" dirty="0"/>
            </a:p>
            <a:p>
              <a:endParaRPr lang="en-US" dirty="0"/>
            </a:p>
            <a:p>
              <a:endParaRPr lang="en-US" dirty="0"/>
            </a:p>
            <a:p>
              <a:endParaRPr lang="en-US" dirty="0"/>
            </a:p>
          </p:txBody>
        </p:sp>
        <p:sp>
          <p:nvSpPr>
            <p:cNvPr id="8" name="TextBox 7"/>
            <p:cNvSpPr txBox="1"/>
            <p:nvPr/>
          </p:nvSpPr>
          <p:spPr>
            <a:xfrm rot="944614">
              <a:off x="-4613324" y="6421368"/>
              <a:ext cx="1719173" cy="1384995"/>
            </a:xfrm>
            <a:prstGeom prst="rect">
              <a:avLst/>
            </a:prstGeom>
            <a:noFill/>
          </p:spPr>
          <p:txBody>
            <a:bodyPr wrap="square" rtlCol="0">
              <a:spAutoFit/>
            </a:bodyPr>
            <a:lstStyle/>
            <a:p>
              <a:r>
                <a:rPr lang="en-US" sz="1400" dirty="0">
                  <a:latin typeface="Franklin Gothic Book" pitchFamily="34" charset="0"/>
                  <a:ea typeface="Tahoma" pitchFamily="34" charset="0"/>
                  <a:cs typeface="Lucida Grande" pitchFamily="2" charset="0"/>
                </a:rPr>
                <a:t>Establishing your messaging prepares your entire organization to convey the same message.</a:t>
              </a: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rot="19578132">
            <a:off x="7128532" y="4802564"/>
            <a:ext cx="1845091" cy="1534005"/>
            <a:chOff x="-4699196" y="6294322"/>
            <a:chExt cx="1845091" cy="1534005"/>
          </a:xfrm>
        </p:grpSpPr>
        <p:sp>
          <p:nvSpPr>
            <p:cNvPr id="11" name="TextBox 10"/>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a:p>
            <a:p>
              <a:endParaRPr lang="en-US" dirty="0"/>
            </a:p>
            <a:p>
              <a:endParaRPr lang="en-US" dirty="0"/>
            </a:p>
            <a:p>
              <a:endParaRPr lang="en-US" dirty="0"/>
            </a:p>
            <a:p>
              <a:endParaRPr lang="en-US" dirty="0"/>
            </a:p>
          </p:txBody>
        </p:sp>
        <p:sp>
          <p:nvSpPr>
            <p:cNvPr id="12" name="TextBox 11"/>
            <p:cNvSpPr txBox="1"/>
            <p:nvPr/>
          </p:nvSpPr>
          <p:spPr>
            <a:xfrm rot="944614">
              <a:off x="-4613325" y="6421367"/>
              <a:ext cx="1719173" cy="1384995"/>
            </a:xfrm>
            <a:prstGeom prst="rect">
              <a:avLst/>
            </a:prstGeom>
            <a:noFill/>
          </p:spPr>
          <p:txBody>
            <a:bodyPr wrap="square" rtlCol="0">
              <a:spAutoFit/>
            </a:bodyPr>
            <a:lstStyle/>
            <a:p>
              <a:r>
                <a:rPr lang="en-US" sz="1400" dirty="0">
                  <a:latin typeface="Franklin Gothic Book" pitchFamily="34" charset="0"/>
                  <a:ea typeface="Tahoma" pitchFamily="34" charset="0"/>
                  <a:cs typeface="Lucida Grande" pitchFamily="2" charset="0"/>
                </a:rPr>
                <a:t>Including a real photo from Creative Commons or iStockphoto helps everyone envision the same person.</a:t>
              </a:r>
            </a:p>
          </p:txBody>
        </p:sp>
        <p:sp>
          <p:nvSpPr>
            <p:cNvPr id="13" name="Oval 12"/>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7055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2362200"/>
            <a:ext cx="9144000" cy="1477328"/>
          </a:xfrm>
          <a:prstGeom prst="rect">
            <a:avLst/>
          </a:prstGeom>
          <a:noFill/>
        </p:spPr>
        <p:txBody>
          <a:bodyPr wrap="square" rtlCol="0">
            <a:spAutoFit/>
          </a:bodyPr>
          <a:lstStyle/>
          <a:p>
            <a:pPr algn="ctr"/>
            <a:r>
              <a:rPr lang="en-US" sz="2500" b="1" dirty="0">
                <a:solidFill>
                  <a:srgbClr val="434343"/>
                </a:solidFill>
                <a:latin typeface="Franklin Gothic Book" pitchFamily="34" charset="0"/>
              </a:rPr>
              <a:t>Source:  HubSpot </a:t>
            </a:r>
          </a:p>
          <a:p>
            <a:pPr algn="ctr"/>
            <a:endParaRPr lang="en-US" sz="2500" b="1" dirty="0">
              <a:solidFill>
                <a:srgbClr val="434343"/>
              </a:solidFill>
              <a:latin typeface="Franklin Gothic Book" pitchFamily="34" charset="0"/>
              <a:hlinkClick r:id="rId2"/>
            </a:endParaRPr>
          </a:p>
          <a:p>
            <a:pPr algn="ctr"/>
            <a:r>
              <a:rPr lang="en-US" sz="2000" dirty="0">
                <a:hlinkClick r:id="rId2"/>
              </a:rPr>
              <a:t>https://offers.hubspot.com/thank-you/persona-templates?submissionGuid=231b3a61-cd92-4aae-ac89-5afaf5c71c3b</a:t>
            </a:r>
            <a:endParaRPr lang="en-US" sz="2000" b="1" dirty="0">
              <a:solidFill>
                <a:srgbClr val="434343"/>
              </a:solidFill>
              <a:latin typeface="Franklin Gothic Book" pitchFamily="34" charset="0"/>
            </a:endParaRPr>
          </a:p>
        </p:txBody>
      </p:sp>
    </p:spTree>
    <p:extLst>
      <p:ext uri="{BB962C8B-B14F-4D97-AF65-F5344CB8AC3E}">
        <p14:creationId xmlns:p14="http://schemas.microsoft.com/office/powerpoint/2010/main" val="277431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714485" y="1601227"/>
            <a:ext cx="6684447" cy="10438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Rectangle 33"/>
          <p:cNvSpPr/>
          <p:nvPr/>
        </p:nvSpPr>
        <p:spPr>
          <a:xfrm>
            <a:off x="1800244" y="2518822"/>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a:solidFill>
                  <a:srgbClr val="404040"/>
                </a:solidFill>
                <a:latin typeface="Franklin Gothic Book" pitchFamily="34" charset="0"/>
                <a:cs typeface="News Gothic MT"/>
              </a:rPr>
              <a:t>A Brief Introduction to Buyer Personas</a:t>
            </a:r>
          </a:p>
        </p:txBody>
      </p:sp>
      <p:sp>
        <p:nvSpPr>
          <p:cNvPr id="35" name="Rectangle 34"/>
          <p:cNvSpPr/>
          <p:nvPr/>
        </p:nvSpPr>
        <p:spPr>
          <a:xfrm>
            <a:off x="1789357" y="4648407"/>
            <a:ext cx="7049843"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dirty="0">
                <a:solidFill>
                  <a:srgbClr val="404040"/>
                </a:solidFill>
                <a:latin typeface="Franklin Gothic Book" pitchFamily="34" charset="0"/>
                <a:cs typeface="News Gothic MT"/>
              </a:rPr>
              <a:t>A Template for you to</a:t>
            </a:r>
            <a:r>
              <a:rPr lang="en-US" sz="2800" kern="1200" dirty="0">
                <a:solidFill>
                  <a:srgbClr val="404040"/>
                </a:solidFill>
                <a:latin typeface="Franklin Gothic Book" pitchFamily="34" charset="0"/>
                <a:cs typeface="News Gothic MT"/>
              </a:rPr>
              <a:t> Present Your Buyer Persona</a:t>
            </a:r>
          </a:p>
        </p:txBody>
      </p:sp>
      <p:sp>
        <p:nvSpPr>
          <p:cNvPr id="36" name="Rectangle 35"/>
          <p:cNvSpPr/>
          <p:nvPr/>
        </p:nvSpPr>
        <p:spPr>
          <a:xfrm>
            <a:off x="1800243" y="3602508"/>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dirty="0">
                <a:solidFill>
                  <a:srgbClr val="404040"/>
                </a:solidFill>
                <a:latin typeface="Franklin Gothic Book" pitchFamily="34" charset="0"/>
                <a:cs typeface="News Gothic MT"/>
              </a:rPr>
              <a:t>An Example of a Complete Buyer Persona</a:t>
            </a:r>
            <a:endParaRPr lang="en-US" sz="2800" kern="1200" dirty="0">
              <a:solidFill>
                <a:srgbClr val="404040"/>
              </a:solidFill>
              <a:latin typeface="Franklin Gothic Book" pitchFamily="34" charset="0"/>
              <a:cs typeface="News Gothic MT"/>
            </a:endParaRPr>
          </a:p>
        </p:txBody>
      </p:sp>
      <p:cxnSp>
        <p:nvCxnSpPr>
          <p:cNvPr id="37" name="Straight Connector 36"/>
          <p:cNvCxnSpPr/>
          <p:nvPr/>
        </p:nvCxnSpPr>
        <p:spPr>
          <a:xfrm>
            <a:off x="0" y="2822587"/>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38" name="Oval 37"/>
          <p:cNvSpPr>
            <a:spLocks noChangeAspect="1"/>
          </p:cNvSpPr>
          <p:nvPr/>
        </p:nvSpPr>
        <p:spPr>
          <a:xfrm>
            <a:off x="657726" y="2361154"/>
            <a:ext cx="914400" cy="914400"/>
          </a:xfrm>
          <a:prstGeom prst="ellipse">
            <a:avLst/>
          </a:prstGeom>
          <a:solidFill>
            <a:srgbClr val="E36F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39" name="TextBox 38"/>
          <p:cNvSpPr txBox="1"/>
          <p:nvPr/>
        </p:nvSpPr>
        <p:spPr>
          <a:xfrm>
            <a:off x="626074" y="2361154"/>
            <a:ext cx="990600" cy="830997"/>
          </a:xfrm>
          <a:prstGeom prst="rect">
            <a:avLst/>
          </a:prstGeom>
          <a:noFill/>
        </p:spPr>
        <p:txBody>
          <a:bodyPr wrap="square" rtlCol="0">
            <a:spAutoFit/>
          </a:bodyPr>
          <a:lstStyle/>
          <a:p>
            <a:pPr algn="ctr"/>
            <a:r>
              <a:rPr lang="en-US" sz="4800" dirty="0">
                <a:solidFill>
                  <a:srgbClr val="FFFFFF"/>
                </a:solidFill>
                <a:latin typeface="Franklin Gothic Medium"/>
                <a:cs typeface="Franklin Gothic Medium"/>
              </a:rPr>
              <a:t>1</a:t>
            </a:r>
          </a:p>
        </p:txBody>
      </p:sp>
      <p:sp>
        <p:nvSpPr>
          <p:cNvPr id="40" name="Oval 39"/>
          <p:cNvSpPr>
            <a:spLocks noChangeAspect="1"/>
          </p:cNvSpPr>
          <p:nvPr/>
        </p:nvSpPr>
        <p:spPr>
          <a:xfrm>
            <a:off x="657726" y="3444996"/>
            <a:ext cx="914400" cy="914400"/>
          </a:xfrm>
          <a:prstGeom prst="ellipse">
            <a:avLst/>
          </a:prstGeom>
          <a:solidFill>
            <a:srgbClr val="71AA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1" name="Straight Connector 40"/>
          <p:cNvCxnSpPr/>
          <p:nvPr/>
        </p:nvCxnSpPr>
        <p:spPr>
          <a:xfrm>
            <a:off x="4586" y="3906429"/>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643689" y="3473842"/>
            <a:ext cx="990600" cy="830997"/>
          </a:xfrm>
          <a:prstGeom prst="rect">
            <a:avLst/>
          </a:prstGeom>
          <a:noFill/>
        </p:spPr>
        <p:txBody>
          <a:bodyPr wrap="square" rtlCol="0">
            <a:spAutoFit/>
          </a:bodyPr>
          <a:lstStyle/>
          <a:p>
            <a:pPr algn="ctr"/>
            <a:r>
              <a:rPr lang="en-US" sz="4800" dirty="0">
                <a:solidFill>
                  <a:srgbClr val="FFFFFF"/>
                </a:solidFill>
                <a:latin typeface="Franklin Gothic Medium"/>
                <a:cs typeface="Franklin Gothic Medium"/>
              </a:rPr>
              <a:t>2</a:t>
            </a:r>
          </a:p>
        </p:txBody>
      </p:sp>
      <p:sp>
        <p:nvSpPr>
          <p:cNvPr id="43" name="Oval 42"/>
          <p:cNvSpPr>
            <a:spLocks noChangeAspect="1"/>
          </p:cNvSpPr>
          <p:nvPr/>
        </p:nvSpPr>
        <p:spPr>
          <a:xfrm>
            <a:off x="695826" y="4478039"/>
            <a:ext cx="914400" cy="914400"/>
          </a:xfrm>
          <a:prstGeom prst="ellipse">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4" name="Straight Connector 43"/>
          <p:cNvCxnSpPr/>
          <p:nvPr/>
        </p:nvCxnSpPr>
        <p:spPr>
          <a:xfrm>
            <a:off x="4586" y="4939472"/>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67228" y="4523973"/>
            <a:ext cx="990600" cy="830997"/>
          </a:xfrm>
          <a:prstGeom prst="rect">
            <a:avLst/>
          </a:prstGeom>
          <a:noFill/>
        </p:spPr>
        <p:txBody>
          <a:bodyPr wrap="square" rtlCol="0">
            <a:spAutoFit/>
          </a:bodyPr>
          <a:lstStyle/>
          <a:p>
            <a:pPr algn="ctr"/>
            <a:r>
              <a:rPr lang="en-US" sz="4800" dirty="0">
                <a:solidFill>
                  <a:srgbClr val="FFFFFF"/>
                </a:solidFill>
                <a:latin typeface="Franklin Gothic Medium"/>
                <a:cs typeface="Franklin Gothic Medium"/>
              </a:rPr>
              <a:t>3</a:t>
            </a:r>
          </a:p>
        </p:txBody>
      </p:sp>
      <p:sp>
        <p:nvSpPr>
          <p:cNvPr id="57" name="Title 1"/>
          <p:cNvSpPr txBox="1">
            <a:spLocks/>
          </p:cNvSpPr>
          <p:nvPr/>
        </p:nvSpPr>
        <p:spPr>
          <a:xfrm>
            <a:off x="357187" y="914400"/>
            <a:ext cx="3986213" cy="625078"/>
          </a:xfrm>
          <a:prstGeom prst="rect">
            <a:avLst/>
          </a:prstGeom>
        </p:spPr>
        <p:txBody>
          <a:bodyPr/>
          <a:lstStyle>
            <a:lvl1pPr algn="l" rtl="0" fontAlgn="base">
              <a:spcBef>
                <a:spcPct val="0"/>
              </a:spcBef>
              <a:spcAft>
                <a:spcPct val="0"/>
              </a:spcAft>
              <a:defRPr sz="3600">
                <a:solidFill>
                  <a:schemeClr val="tx1"/>
                </a:solidFill>
                <a:latin typeface="+mj-lt"/>
                <a:ea typeface="+mj-ea"/>
                <a:cs typeface="+mj-cs"/>
                <a:sym typeface="Helvetica Neue Bold Condensed" charset="0"/>
              </a:defRPr>
            </a:lvl1pPr>
            <a:lvl2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a:lstStyle>
          <a:p>
            <a:pPr lvl="0" defTabSz="1422400">
              <a:lnSpc>
                <a:spcPct val="90000"/>
              </a:lnSpc>
              <a:spcAft>
                <a:spcPct val="35000"/>
              </a:spcAft>
            </a:pPr>
            <a:r>
              <a:rPr lang="en-US" dirty="0">
                <a:solidFill>
                  <a:srgbClr val="404040"/>
                </a:solidFill>
                <a:latin typeface="Franklin Gothic Book" pitchFamily="34" charset="0"/>
                <a:cs typeface="News Gothic MT"/>
              </a:rPr>
              <a:t>Table of Contents</a:t>
            </a:r>
          </a:p>
        </p:txBody>
      </p:sp>
    </p:spTree>
    <p:extLst>
      <p:ext uri="{BB962C8B-B14F-4D97-AF65-F5344CB8AC3E}">
        <p14:creationId xmlns:p14="http://schemas.microsoft.com/office/powerpoint/2010/main" val="17486227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621D"/>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a:solidFill>
                  <a:srgbClr val="434343"/>
                </a:solidFill>
                <a:latin typeface="Franklin Gothic Book"/>
                <a:cs typeface="Franklin Gothic Book"/>
              </a:rPr>
              <a:t>A Brief Introduction to Buyer Personas</a:t>
            </a:r>
          </a:p>
        </p:txBody>
      </p:sp>
      <p:sp>
        <p:nvSpPr>
          <p:cNvPr id="5" name="TextBox 4"/>
          <p:cNvSpPr txBox="1"/>
          <p:nvPr/>
        </p:nvSpPr>
        <p:spPr>
          <a:xfrm>
            <a:off x="4343400" y="3701465"/>
            <a:ext cx="990600" cy="2646878"/>
          </a:xfrm>
          <a:prstGeom prst="rect">
            <a:avLst/>
          </a:prstGeom>
          <a:noFill/>
        </p:spPr>
        <p:txBody>
          <a:bodyPr wrap="square" rtlCol="0">
            <a:spAutoFit/>
          </a:bodyPr>
          <a:lstStyle/>
          <a:p>
            <a:pPr algn="ctr" defTabSz="914400"/>
            <a:r>
              <a:rPr lang="en-US" sz="16600" dirty="0">
                <a:solidFill>
                  <a:srgbClr val="434343"/>
                </a:solidFill>
                <a:latin typeface="Franklin Gothic Book"/>
                <a:cs typeface="Franklin Gothic Book"/>
              </a:rPr>
              <a:t>1</a:t>
            </a: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587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95400"/>
            <a:ext cx="4572000" cy="1828800"/>
          </a:xfrm>
        </p:spPr>
        <p:txBody>
          <a:bodyPr>
            <a:normAutofit/>
          </a:bodyPr>
          <a:lstStyle/>
          <a:p>
            <a:pPr algn="l"/>
            <a:r>
              <a:rPr lang="en-US" sz="4000" dirty="0">
                <a:solidFill>
                  <a:srgbClr val="434343"/>
                </a:solidFill>
                <a:latin typeface="Franklin Gothic Medium" pitchFamily="34" charset="0"/>
              </a:rPr>
              <a:t>What Are Buyer Personas?</a:t>
            </a: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dirty="0">
                <a:latin typeface="Franklin Gothic Book" pitchFamily="34" charset="0"/>
              </a:rPr>
              <a:t>Buyer personas are fictional representations of your ideal customers. They are based on real data about customer demographics and online behavior, along with educated speculation about their personal histories, motivations, and concerns.</a:t>
            </a:r>
          </a:p>
        </p:txBody>
      </p:sp>
      <p:grpSp>
        <p:nvGrpSpPr>
          <p:cNvPr id="8" name="Group 7"/>
          <p:cNvGrpSpPr/>
          <p:nvPr/>
        </p:nvGrpSpPr>
        <p:grpSpPr>
          <a:xfrm>
            <a:off x="52578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a:solidFill>
                    <a:schemeClr val="bg1"/>
                  </a:solidFill>
                  <a:latin typeface="Franklin Gothic Medium" pitchFamily="34" charset="0"/>
                </a:rPr>
                <a:t>?</a:t>
              </a:r>
            </a:p>
          </p:txBody>
        </p:sp>
      </p:grpSp>
    </p:spTree>
    <p:extLst>
      <p:ext uri="{BB962C8B-B14F-4D97-AF65-F5344CB8AC3E}">
        <p14:creationId xmlns:p14="http://schemas.microsoft.com/office/powerpoint/2010/main" val="2450318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4572000" cy="1828800"/>
          </a:xfrm>
        </p:spPr>
        <p:txBody>
          <a:bodyPr>
            <a:normAutofit fontScale="90000"/>
          </a:bodyPr>
          <a:lstStyle/>
          <a:p>
            <a:pPr algn="l"/>
            <a:r>
              <a:rPr lang="en-US" dirty="0">
                <a:solidFill>
                  <a:srgbClr val="434343"/>
                </a:solidFill>
                <a:latin typeface="Franklin Gothic Medium" pitchFamily="34" charset="0"/>
              </a:rPr>
              <a:t>How Are Buyer Personas Created?</a:t>
            </a: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Buyer personas are created through research, surveys, and interviews of your target audience. That includes a mix of customers – both “good” and “bad” -- prospects, and those outside of your contact database who might align with your target audience. You’ll collect data that is both qualitative and quantitative to paint a picture of who your ideal customer is, what they value, and how your solution fits into their daily lives.</a:t>
            </a: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a:solidFill>
                    <a:schemeClr val="bg1"/>
                  </a:solidFill>
                  <a:latin typeface="Franklin Gothic Medium" pitchFamily="34" charset="0"/>
                </a:rPr>
                <a:t>?</a:t>
              </a:r>
            </a:p>
          </p:txBody>
        </p:sp>
      </p:grpSp>
    </p:spTree>
    <p:extLst>
      <p:ext uri="{BB962C8B-B14F-4D97-AF65-F5344CB8AC3E}">
        <p14:creationId xmlns:p14="http://schemas.microsoft.com/office/powerpoint/2010/main" val="1361428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3962400" cy="1828800"/>
          </a:xfrm>
        </p:spPr>
        <p:txBody>
          <a:bodyPr>
            <a:normAutofit fontScale="90000"/>
          </a:bodyPr>
          <a:lstStyle/>
          <a:p>
            <a:pPr algn="l"/>
            <a:r>
              <a:rPr lang="en-US" dirty="0">
                <a:solidFill>
                  <a:srgbClr val="434343"/>
                </a:solidFill>
                <a:latin typeface="Franklin Gothic Medium" pitchFamily="34" charset="0"/>
              </a:rPr>
              <a:t>How Do You Socialize A</a:t>
            </a:r>
            <a:br>
              <a:rPr lang="en-US" dirty="0">
                <a:solidFill>
                  <a:srgbClr val="434343"/>
                </a:solidFill>
                <a:latin typeface="Franklin Gothic Medium" pitchFamily="34" charset="0"/>
              </a:rPr>
            </a:br>
            <a:r>
              <a:rPr lang="en-US" dirty="0">
                <a:solidFill>
                  <a:srgbClr val="434343"/>
                </a:solidFill>
                <a:latin typeface="Franklin Gothic Medium" pitchFamily="34" charset="0"/>
              </a:rPr>
              <a:t>Buyer Persona?</a:t>
            </a:r>
          </a:p>
        </p:txBody>
      </p:sp>
      <p:sp>
        <p:nvSpPr>
          <p:cNvPr id="4" name="Content Placeholder 2"/>
          <p:cNvSpPr txBox="1">
            <a:spLocks/>
          </p:cNvSpPr>
          <p:nvPr/>
        </p:nvSpPr>
        <p:spPr>
          <a:xfrm>
            <a:off x="1219200" y="4038600"/>
            <a:ext cx="6858000" cy="2438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So you’ve done the research and conducted all the interviews … you’ve finally figured out who your buyer persona is. Congratulations! But how do you communicate that new understanding of your target customer with your entire organization? After all, if your sales and marketing teams don’t understand who they’re speaking to, it’s hard to craft a message that really resonates.</a:t>
            </a: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a:solidFill>
                    <a:schemeClr val="bg1"/>
                  </a:solidFill>
                  <a:latin typeface="Franklin Gothic Medium" pitchFamily="34" charset="0"/>
                </a:rPr>
                <a:t>?</a:t>
              </a:r>
            </a:p>
          </p:txBody>
        </p:sp>
      </p:grpSp>
    </p:spTree>
    <p:extLst>
      <p:ext uri="{BB962C8B-B14F-4D97-AF65-F5344CB8AC3E}">
        <p14:creationId xmlns:p14="http://schemas.microsoft.com/office/powerpoint/2010/main" val="9314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a:solidFill>
                  <a:srgbClr val="434343"/>
                </a:solidFill>
                <a:latin typeface="Franklin Gothic Book"/>
                <a:cs typeface="Franklin Gothic Book"/>
              </a:rPr>
              <a:t>An Example of a Complete Buyer Persona</a:t>
            </a:r>
          </a:p>
        </p:txBody>
      </p:sp>
      <p:sp>
        <p:nvSpPr>
          <p:cNvPr id="5" name="TextBox 4"/>
          <p:cNvSpPr txBox="1"/>
          <p:nvPr/>
        </p:nvSpPr>
        <p:spPr>
          <a:xfrm>
            <a:off x="4172324" y="3701465"/>
            <a:ext cx="990600" cy="2646878"/>
          </a:xfrm>
          <a:prstGeom prst="rect">
            <a:avLst/>
          </a:prstGeom>
          <a:noFill/>
        </p:spPr>
        <p:txBody>
          <a:bodyPr wrap="square" rtlCol="0">
            <a:spAutoFit/>
          </a:bodyPr>
          <a:lstStyle/>
          <a:p>
            <a:pPr algn="ctr" defTabSz="914400"/>
            <a:r>
              <a:rPr lang="en-US" sz="16600" dirty="0">
                <a:solidFill>
                  <a:srgbClr val="434343"/>
                </a:solidFill>
                <a:latin typeface="Franklin Gothic Book"/>
                <a:cs typeface="Franklin Gothic Book"/>
              </a:rPr>
              <a:t>2</a:t>
            </a: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9740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a:solidFill>
                  <a:schemeClr val="tx1">
                    <a:lumMod val="65000"/>
                    <a:lumOff val="35000"/>
                  </a:schemeClr>
                </a:solidFill>
                <a:latin typeface="Verdana" pitchFamily="34" charset="0"/>
                <a:ea typeface="Verdana" pitchFamily="34" charset="0"/>
                <a:cs typeface="Verdana" pitchFamily="34" charset="0"/>
              </a:rPr>
              <a:t>Sample Sally</a:t>
            </a:r>
          </a:p>
        </p:txBody>
      </p:sp>
      <p:sp>
        <p:nvSpPr>
          <p:cNvPr id="4" name="Text Placeholder 3"/>
          <p:cNvSpPr>
            <a:spLocks noGrp="1"/>
          </p:cNvSpPr>
          <p:nvPr>
            <p:ph type="body" sz="half" idx="2"/>
          </p:nvPr>
        </p:nvSpPr>
        <p:spPr>
          <a:xfrm>
            <a:off x="457200" y="1557337"/>
            <a:ext cx="4724400" cy="4691063"/>
          </a:xfrm>
        </p:spPr>
        <p:txBody>
          <a:bodyPr>
            <a:normAutofit lnSpcReduction="10000"/>
          </a:bodyPr>
          <a:lstStyle/>
          <a:p>
            <a:r>
              <a:rPr lang="en-US" sz="1600" b="1" dirty="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Head of Human Resources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Worked at the same company for 10 years; worked her way up from HR Associate</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Married with 2 children (10 and 8)</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Skews female</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Age 30-45</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Dual HH Income: $140,000</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Suburban</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IDENTIFIERS: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Calm demeanor</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Probably has an assistant screening calls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Asks to receive collateral mailed/printed</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a:p>
            <a:endParaRPr lang="en-US" sz="1600" dirty="0">
              <a:latin typeface="Verdana" pitchFamily="34" charset="0"/>
              <a:ea typeface="Verdana" pitchFamily="34" charset="0"/>
              <a:cs typeface="Verdana"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4198374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a:solidFill>
                  <a:schemeClr val="tx1">
                    <a:lumMod val="65000"/>
                    <a:lumOff val="35000"/>
                  </a:schemeClr>
                </a:solidFill>
                <a:latin typeface="Verdana" pitchFamily="34" charset="0"/>
                <a:ea typeface="Verdana" pitchFamily="34" charset="0"/>
                <a:cs typeface="Verdana" pitchFamily="34" charset="0"/>
              </a:rPr>
              <a:t>Sample Sally</a:t>
            </a:r>
          </a:p>
        </p:txBody>
      </p:sp>
      <p:sp>
        <p:nvSpPr>
          <p:cNvPr id="4" name="Text Placeholder 3"/>
          <p:cNvSpPr>
            <a:spLocks noGrp="1"/>
          </p:cNvSpPr>
          <p:nvPr>
            <p:ph type="body" sz="half" idx="2"/>
          </p:nvPr>
        </p:nvSpPr>
        <p:spPr>
          <a:xfrm>
            <a:off x="457200" y="1557337"/>
            <a:ext cx="3886200" cy="4691063"/>
          </a:xfrm>
        </p:spPr>
        <p:txBody>
          <a:bodyPr>
            <a:normAutofit/>
          </a:bodyPr>
          <a:lstStyle/>
          <a:p>
            <a:r>
              <a:rPr lang="en-US" sz="1600" b="1" dirty="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Keep employees happy and turnover low</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Support legal and finance teams</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Getting everything done with a small staff</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Rolling out changes to the entire company</a:t>
            </a:r>
          </a:p>
          <a:p>
            <a:endParaRPr lang="en-US" sz="1600" dirty="0">
              <a:solidFill>
                <a:srgbClr val="434343"/>
              </a:solidFill>
              <a:latin typeface="Verdana" pitchFamily="34" charset="0"/>
              <a:ea typeface="Verdana" pitchFamily="34" charset="0"/>
              <a:cs typeface="Verdana" pitchFamily="34" charset="0"/>
            </a:endParaRPr>
          </a:p>
          <a:p>
            <a:r>
              <a:rPr lang="en-US" sz="1600" b="1" dirty="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Make it easy to manage all employee data in one place</a:t>
            </a:r>
          </a:p>
          <a:p>
            <a:pPr marL="285750" indent="-285750">
              <a:buFont typeface="Arial" pitchFamily="34" charset="0"/>
              <a:buChar char="•"/>
            </a:pPr>
            <a:r>
              <a:rPr lang="en-US" sz="1600" dirty="0">
                <a:solidFill>
                  <a:srgbClr val="434343"/>
                </a:solidFill>
                <a:latin typeface="Verdana" pitchFamily="34" charset="0"/>
                <a:ea typeface="Verdana" pitchFamily="34" charset="0"/>
                <a:cs typeface="Verdana" pitchFamily="34" charset="0"/>
              </a:rPr>
              <a:t>Integrate with legal and finance teams’ systems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3781170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3035</TotalTime>
  <Words>904</Words>
  <Application>Microsoft Macintosh PowerPoint</Application>
  <PresentationFormat>On-screen Show (4:3)</PresentationFormat>
  <Paragraphs>151</Paragraphs>
  <Slides>19</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ＭＳ Ｐゴシック</vt:lpstr>
      <vt:lpstr>Arial</vt:lpstr>
      <vt:lpstr>Calibri</vt:lpstr>
      <vt:lpstr>Franklin Gothic Book</vt:lpstr>
      <vt:lpstr>Franklin Gothic Medium</vt:lpstr>
      <vt:lpstr>Helvetica Neue Bold Condensed</vt:lpstr>
      <vt:lpstr>Lucida Grande</vt:lpstr>
      <vt:lpstr>News Gothic MT</vt:lpstr>
      <vt:lpstr>Tahoma</vt:lpstr>
      <vt:lpstr>Verdana</vt:lpstr>
      <vt:lpstr>Office Theme</vt:lpstr>
      <vt:lpstr>PowerPoint Presentation</vt:lpstr>
      <vt:lpstr>PowerPoint Presentation</vt:lpstr>
      <vt:lpstr>PowerPoint Presentation</vt:lpstr>
      <vt:lpstr>What Are Buyer Personas?</vt:lpstr>
      <vt:lpstr>How Are Buyer Personas Created?</vt:lpstr>
      <vt:lpstr>How Do You Socialize A Buyer Persona?</vt:lpstr>
      <vt:lpstr>PowerPoint Presentation</vt:lpstr>
      <vt:lpstr>Sample Sally</vt:lpstr>
      <vt:lpstr>Sample Sally</vt:lpstr>
      <vt:lpstr>Sample Sally</vt:lpstr>
      <vt:lpstr>Sample Sally</vt:lpstr>
      <vt:lpstr>PowerPoint Presentation</vt:lpstr>
      <vt:lpstr>Use This Template!</vt:lpstr>
      <vt:lpstr>Company ABC Buyer Persona Overview</vt:lpstr>
      <vt:lpstr>Persona Name</vt:lpstr>
      <vt:lpstr>Persona Name</vt:lpstr>
      <vt:lpstr>Persona Name</vt:lpstr>
      <vt:lpstr>Persona Name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ABC’s Customer Personas</dc:title>
  <dc:creator>Ellie Mirman</dc:creator>
  <cp:lastModifiedBy>M Harney</cp:lastModifiedBy>
  <cp:revision>65</cp:revision>
  <dcterms:created xsi:type="dcterms:W3CDTF">2012-08-15T22:15:16Z</dcterms:created>
  <dcterms:modified xsi:type="dcterms:W3CDTF">2020-07-27T14:31:49Z</dcterms:modified>
</cp:coreProperties>
</file>